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4" r:id="rId3"/>
    <p:sldId id="267" r:id="rId4"/>
    <p:sldId id="268" r:id="rId5"/>
    <p:sldId id="266" r:id="rId6"/>
    <p:sldId id="278" r:id="rId7"/>
    <p:sldId id="279" r:id="rId8"/>
    <p:sldId id="285" r:id="rId9"/>
    <p:sldId id="284" r:id="rId10"/>
    <p:sldId id="286" r:id="rId11"/>
    <p:sldId id="291" r:id="rId12"/>
    <p:sldId id="290" r:id="rId13"/>
    <p:sldId id="275" r:id="rId14"/>
    <p:sldId id="294" r:id="rId15"/>
    <p:sldId id="264" r:id="rId16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CCFBEE2-5196-4B9F-88DD-42E1A504C38B}">
          <p14:sldIdLst>
            <p14:sldId id="256"/>
            <p14:sldId id="274"/>
            <p14:sldId id="267"/>
            <p14:sldId id="268"/>
            <p14:sldId id="266"/>
            <p14:sldId id="278"/>
            <p14:sldId id="279"/>
            <p14:sldId id="285"/>
            <p14:sldId id="284"/>
            <p14:sldId id="286"/>
            <p14:sldId id="291"/>
            <p14:sldId id="290"/>
            <p14:sldId id="275"/>
            <p14:sldId id="294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004E95"/>
    <a:srgbClr val="404040"/>
    <a:srgbClr val="C1DD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90" autoAdjust="0"/>
    <p:restoredTop sz="86282" autoAdjust="0"/>
  </p:normalViewPr>
  <p:slideViewPr>
    <p:cSldViewPr>
      <p:cViewPr varScale="1">
        <p:scale>
          <a:sx n="111" d="100"/>
          <a:sy n="111" d="100"/>
        </p:scale>
        <p:origin x="26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ie Worman" userId="5bc77e03-95d1-4b5d-80f2-41a04ee4cac0" providerId="ADAL" clId="{B4BF5AF2-B77F-4322-A8BB-B077FA9ABF01}"/>
    <pc:docChg chg="delSld modSection">
      <pc:chgData name="Jamie Worman" userId="5bc77e03-95d1-4b5d-80f2-41a04ee4cac0" providerId="ADAL" clId="{B4BF5AF2-B77F-4322-A8BB-B077FA9ABF01}" dt="2025-03-19T19:44:33.681" v="7" actId="47"/>
      <pc:docMkLst>
        <pc:docMk/>
      </pc:docMkLst>
      <pc:sldChg chg="del">
        <pc:chgData name="Jamie Worman" userId="5bc77e03-95d1-4b5d-80f2-41a04ee4cac0" providerId="ADAL" clId="{B4BF5AF2-B77F-4322-A8BB-B077FA9ABF01}" dt="2025-03-19T19:41:23.022" v="0" actId="47"/>
        <pc:sldMkLst>
          <pc:docMk/>
          <pc:sldMk cId="2471577475" sldId="277"/>
        </pc:sldMkLst>
      </pc:sldChg>
      <pc:sldChg chg="del">
        <pc:chgData name="Jamie Worman" userId="5bc77e03-95d1-4b5d-80f2-41a04ee4cac0" providerId="ADAL" clId="{B4BF5AF2-B77F-4322-A8BB-B077FA9ABF01}" dt="2025-03-19T19:44:33.681" v="7" actId="47"/>
        <pc:sldMkLst>
          <pc:docMk/>
          <pc:sldMk cId="730428166" sldId="280"/>
        </pc:sldMkLst>
      </pc:sldChg>
      <pc:sldChg chg="del">
        <pc:chgData name="Jamie Worman" userId="5bc77e03-95d1-4b5d-80f2-41a04ee4cac0" providerId="ADAL" clId="{B4BF5AF2-B77F-4322-A8BB-B077FA9ABF01}" dt="2025-03-19T19:42:26.130" v="2" actId="47"/>
        <pc:sldMkLst>
          <pc:docMk/>
          <pc:sldMk cId="2132165656" sldId="282"/>
        </pc:sldMkLst>
      </pc:sldChg>
      <pc:sldChg chg="del">
        <pc:chgData name="Jamie Worman" userId="5bc77e03-95d1-4b5d-80f2-41a04ee4cac0" providerId="ADAL" clId="{B4BF5AF2-B77F-4322-A8BB-B077FA9ABF01}" dt="2025-03-19T19:42:23.472" v="1" actId="47"/>
        <pc:sldMkLst>
          <pc:docMk/>
          <pc:sldMk cId="431342233" sldId="283"/>
        </pc:sldMkLst>
      </pc:sldChg>
      <pc:sldChg chg="del">
        <pc:chgData name="Jamie Worman" userId="5bc77e03-95d1-4b5d-80f2-41a04ee4cac0" providerId="ADAL" clId="{B4BF5AF2-B77F-4322-A8BB-B077FA9ABF01}" dt="2025-03-19T19:43:10.193" v="3" actId="47"/>
        <pc:sldMkLst>
          <pc:docMk/>
          <pc:sldMk cId="1181872" sldId="287"/>
        </pc:sldMkLst>
      </pc:sldChg>
      <pc:sldChg chg="del">
        <pc:chgData name="Jamie Worman" userId="5bc77e03-95d1-4b5d-80f2-41a04ee4cac0" providerId="ADAL" clId="{B4BF5AF2-B77F-4322-A8BB-B077FA9ABF01}" dt="2025-03-19T19:43:16.537" v="5" actId="47"/>
        <pc:sldMkLst>
          <pc:docMk/>
          <pc:sldMk cId="3014305744" sldId="288"/>
        </pc:sldMkLst>
      </pc:sldChg>
      <pc:sldChg chg="del">
        <pc:chgData name="Jamie Worman" userId="5bc77e03-95d1-4b5d-80f2-41a04ee4cac0" providerId="ADAL" clId="{B4BF5AF2-B77F-4322-A8BB-B077FA9ABF01}" dt="2025-03-19T19:43:13.372" v="4" actId="47"/>
        <pc:sldMkLst>
          <pc:docMk/>
          <pc:sldMk cId="4135653981" sldId="292"/>
        </pc:sldMkLst>
      </pc:sldChg>
      <pc:sldChg chg="del">
        <pc:chgData name="Jamie Worman" userId="5bc77e03-95d1-4b5d-80f2-41a04ee4cac0" providerId="ADAL" clId="{B4BF5AF2-B77F-4322-A8BB-B077FA9ABF01}" dt="2025-03-19T19:43:19.606" v="6" actId="47"/>
        <pc:sldMkLst>
          <pc:docMk/>
          <pc:sldMk cId="2412202885" sldId="29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149DCB-99F6-4175-986C-FFFA58CBCF7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81766B-6EAF-479B-AB53-9670FBE13FA5}">
      <dgm:prSet custT="1"/>
      <dgm:spPr/>
      <dgm:t>
        <a:bodyPr/>
        <a:lstStyle/>
        <a:p>
          <a:pPr rtl="0"/>
          <a:r>
            <a:rPr lang="en-US" sz="1400" dirty="0"/>
            <a:t>Kickoff</a:t>
          </a:r>
        </a:p>
      </dgm:t>
    </dgm:pt>
    <dgm:pt modelId="{FA265D83-2B08-4608-ADC6-6441DE1D3CD2}" type="parTrans" cxnId="{5FF85AE8-3347-49D8-BCE6-6E88BE89AEA8}">
      <dgm:prSet/>
      <dgm:spPr/>
      <dgm:t>
        <a:bodyPr/>
        <a:lstStyle/>
        <a:p>
          <a:endParaRPr lang="en-US"/>
        </a:p>
      </dgm:t>
    </dgm:pt>
    <dgm:pt modelId="{0D549AC1-28D1-4DCF-AD47-9E8752ECCE3B}" type="sibTrans" cxnId="{5FF85AE8-3347-49D8-BCE6-6E88BE89AEA8}">
      <dgm:prSet/>
      <dgm:spPr/>
      <dgm:t>
        <a:bodyPr/>
        <a:lstStyle/>
        <a:p>
          <a:endParaRPr lang="en-US"/>
        </a:p>
      </dgm:t>
    </dgm:pt>
    <dgm:pt modelId="{B917C8DB-0F89-432D-9C47-2870FDC4B481}">
      <dgm:prSet custT="1"/>
      <dgm:spPr/>
      <dgm:t>
        <a:bodyPr/>
        <a:lstStyle/>
        <a:p>
          <a:pPr rtl="0"/>
          <a:r>
            <a:rPr lang="en-US" sz="1400" dirty="0"/>
            <a:t>Public Engagement Part 1 –Issue Identification</a:t>
          </a:r>
        </a:p>
      </dgm:t>
    </dgm:pt>
    <dgm:pt modelId="{B02EFF7D-FAE6-45CD-AEB2-F44A2882CF00}" type="parTrans" cxnId="{765EA990-9889-43BB-AA19-A1858D7E2486}">
      <dgm:prSet/>
      <dgm:spPr/>
      <dgm:t>
        <a:bodyPr/>
        <a:lstStyle/>
        <a:p>
          <a:endParaRPr lang="en-US"/>
        </a:p>
      </dgm:t>
    </dgm:pt>
    <dgm:pt modelId="{4B7A5269-D700-4C17-B8C8-BED240C87D86}" type="sibTrans" cxnId="{765EA990-9889-43BB-AA19-A1858D7E2486}">
      <dgm:prSet/>
      <dgm:spPr/>
      <dgm:t>
        <a:bodyPr/>
        <a:lstStyle/>
        <a:p>
          <a:endParaRPr lang="en-US"/>
        </a:p>
      </dgm:t>
    </dgm:pt>
    <dgm:pt modelId="{6FC10870-366C-4A1F-9C0E-AC49824499E2}">
      <dgm:prSet custT="1"/>
      <dgm:spPr/>
      <dgm:t>
        <a:bodyPr/>
        <a:lstStyle/>
        <a:p>
          <a:pPr rtl="0"/>
          <a:r>
            <a:rPr lang="en-US" sz="1400" dirty="0"/>
            <a:t>Topic area Analysis</a:t>
          </a:r>
        </a:p>
      </dgm:t>
    </dgm:pt>
    <dgm:pt modelId="{A1BA20FE-927F-468A-9A42-7B8F7CCD2DAA}" type="parTrans" cxnId="{B84FCDF5-693F-4283-B54D-A99768381241}">
      <dgm:prSet/>
      <dgm:spPr/>
      <dgm:t>
        <a:bodyPr/>
        <a:lstStyle/>
        <a:p>
          <a:endParaRPr lang="en-US"/>
        </a:p>
      </dgm:t>
    </dgm:pt>
    <dgm:pt modelId="{82E1D1F0-E7E4-4519-AFA5-A86745155993}" type="sibTrans" cxnId="{B84FCDF5-693F-4283-B54D-A99768381241}">
      <dgm:prSet/>
      <dgm:spPr/>
      <dgm:t>
        <a:bodyPr/>
        <a:lstStyle/>
        <a:p>
          <a:endParaRPr lang="en-US"/>
        </a:p>
      </dgm:t>
    </dgm:pt>
    <dgm:pt modelId="{C7B203EE-4D24-4691-BB62-28A8D543F6F9}">
      <dgm:prSet custT="1"/>
      <dgm:spPr/>
      <dgm:t>
        <a:bodyPr/>
        <a:lstStyle/>
        <a:p>
          <a:pPr rtl="0"/>
          <a:r>
            <a:rPr lang="en-US" sz="1400" dirty="0"/>
            <a:t>Bethlehem Pike Focus Area</a:t>
          </a:r>
        </a:p>
      </dgm:t>
    </dgm:pt>
    <dgm:pt modelId="{35FCD8B6-23B1-45E8-A9F1-13A5C86DB1BB}" type="parTrans" cxnId="{EB61BFBC-BDA2-4DE1-9341-A7BB1A45EF6D}">
      <dgm:prSet/>
      <dgm:spPr/>
      <dgm:t>
        <a:bodyPr/>
        <a:lstStyle/>
        <a:p>
          <a:endParaRPr lang="en-US"/>
        </a:p>
      </dgm:t>
    </dgm:pt>
    <dgm:pt modelId="{14BB2558-6129-4238-BA15-5B5BCAA76794}" type="sibTrans" cxnId="{EB61BFBC-BDA2-4DE1-9341-A7BB1A45EF6D}">
      <dgm:prSet/>
      <dgm:spPr/>
      <dgm:t>
        <a:bodyPr/>
        <a:lstStyle/>
        <a:p>
          <a:endParaRPr lang="en-US"/>
        </a:p>
      </dgm:t>
    </dgm:pt>
    <dgm:pt modelId="{75A6F0BB-2D7B-429E-8262-9C0D417508B8}">
      <dgm:prSet custT="1"/>
      <dgm:spPr/>
      <dgm:t>
        <a:bodyPr/>
        <a:lstStyle/>
        <a:p>
          <a:pPr rtl="0"/>
          <a:r>
            <a:rPr lang="en-US" sz="1400" dirty="0"/>
            <a:t>Public Engagement Part 2 – Draft Recommendations</a:t>
          </a:r>
        </a:p>
      </dgm:t>
    </dgm:pt>
    <dgm:pt modelId="{FFF4A582-921A-4BBD-8891-D47845D89BB0}" type="parTrans" cxnId="{D0B766C7-D5E7-4C0D-84C5-F84F4D31512F}">
      <dgm:prSet/>
      <dgm:spPr/>
      <dgm:t>
        <a:bodyPr/>
        <a:lstStyle/>
        <a:p>
          <a:endParaRPr lang="en-US"/>
        </a:p>
      </dgm:t>
    </dgm:pt>
    <dgm:pt modelId="{9E033A20-ADE8-4914-A9F8-5E3E0374BC9F}" type="sibTrans" cxnId="{D0B766C7-D5E7-4C0D-84C5-F84F4D31512F}">
      <dgm:prSet/>
      <dgm:spPr/>
      <dgm:t>
        <a:bodyPr/>
        <a:lstStyle/>
        <a:p>
          <a:endParaRPr lang="en-US"/>
        </a:p>
      </dgm:t>
    </dgm:pt>
    <dgm:pt modelId="{29FDEC08-74FF-4411-8A14-442C1B283F3F}">
      <dgm:prSet custT="1"/>
      <dgm:spPr/>
      <dgm:t>
        <a:bodyPr/>
        <a:lstStyle/>
        <a:p>
          <a:pPr rtl="0"/>
          <a:r>
            <a:rPr lang="en-US" sz="1400" dirty="0"/>
            <a:t>Review Final Plan</a:t>
          </a:r>
        </a:p>
      </dgm:t>
    </dgm:pt>
    <dgm:pt modelId="{28D32B07-BA60-4D4D-81FC-5A15B8CC5545}" type="parTrans" cxnId="{8B5B0B91-F263-4FA8-9A65-E3AD0AF2F236}">
      <dgm:prSet/>
      <dgm:spPr/>
      <dgm:t>
        <a:bodyPr/>
        <a:lstStyle/>
        <a:p>
          <a:endParaRPr lang="en-US"/>
        </a:p>
      </dgm:t>
    </dgm:pt>
    <dgm:pt modelId="{4E215059-FAC5-461B-87DA-327AB4D24296}" type="sibTrans" cxnId="{8B5B0B91-F263-4FA8-9A65-E3AD0AF2F236}">
      <dgm:prSet/>
      <dgm:spPr/>
      <dgm:t>
        <a:bodyPr/>
        <a:lstStyle/>
        <a:p>
          <a:endParaRPr lang="en-US"/>
        </a:p>
      </dgm:t>
    </dgm:pt>
    <dgm:pt modelId="{14F99A47-9320-4271-A345-E9F748C59395}">
      <dgm:prSet custT="1"/>
      <dgm:spPr/>
      <dgm:t>
        <a:bodyPr/>
        <a:lstStyle/>
        <a:p>
          <a:pPr rtl="0"/>
          <a:r>
            <a:rPr lang="en-US" sz="1400" dirty="0"/>
            <a:t>Adoption</a:t>
          </a:r>
        </a:p>
      </dgm:t>
    </dgm:pt>
    <dgm:pt modelId="{0F2C8051-190B-49C9-B9D7-8FA67FE94FA6}" type="parTrans" cxnId="{5A66C281-7E34-40BB-A832-227C6312C148}">
      <dgm:prSet/>
      <dgm:spPr/>
      <dgm:t>
        <a:bodyPr/>
        <a:lstStyle/>
        <a:p>
          <a:endParaRPr lang="en-US"/>
        </a:p>
      </dgm:t>
    </dgm:pt>
    <dgm:pt modelId="{C202A342-6811-49A3-96A4-D6E08A7839E8}" type="sibTrans" cxnId="{5A66C281-7E34-40BB-A832-227C6312C148}">
      <dgm:prSet/>
      <dgm:spPr/>
      <dgm:t>
        <a:bodyPr/>
        <a:lstStyle/>
        <a:p>
          <a:endParaRPr lang="en-US"/>
        </a:p>
      </dgm:t>
    </dgm:pt>
    <dgm:pt modelId="{A1420611-528A-4A37-83CF-3ABFF1EEBB63}">
      <dgm:prSet custT="1"/>
      <dgm:spPr/>
      <dgm:t>
        <a:bodyPr/>
        <a:lstStyle/>
        <a:p>
          <a:r>
            <a:rPr lang="en-US" sz="1400" dirty="0"/>
            <a:t>Topic area Analysis</a:t>
          </a:r>
        </a:p>
      </dgm:t>
    </dgm:pt>
    <dgm:pt modelId="{6D3FE5C6-3F75-483E-A802-59E022F81F4D}" type="parTrans" cxnId="{9F513283-37AA-4FF8-B118-289A657ECB5A}">
      <dgm:prSet/>
      <dgm:spPr/>
      <dgm:t>
        <a:bodyPr/>
        <a:lstStyle/>
        <a:p>
          <a:endParaRPr lang="en-US"/>
        </a:p>
      </dgm:t>
    </dgm:pt>
    <dgm:pt modelId="{374291A0-C2AC-488D-A0C4-102B0782EF3B}" type="sibTrans" cxnId="{9F513283-37AA-4FF8-B118-289A657ECB5A}">
      <dgm:prSet/>
      <dgm:spPr/>
      <dgm:t>
        <a:bodyPr/>
        <a:lstStyle/>
        <a:p>
          <a:endParaRPr lang="en-US"/>
        </a:p>
      </dgm:t>
    </dgm:pt>
    <dgm:pt modelId="{69FFED40-BBB9-4171-B156-604C8909F4F8}" type="pres">
      <dgm:prSet presAssocID="{EA149DCB-99F6-4175-986C-FFFA58CBCF78}" presName="CompostProcess" presStyleCnt="0">
        <dgm:presLayoutVars>
          <dgm:dir/>
          <dgm:resizeHandles val="exact"/>
        </dgm:presLayoutVars>
      </dgm:prSet>
      <dgm:spPr/>
    </dgm:pt>
    <dgm:pt modelId="{90052FB3-FDA2-43B3-BC63-4EA2B5960B86}" type="pres">
      <dgm:prSet presAssocID="{EA149DCB-99F6-4175-986C-FFFA58CBCF78}" presName="arrow" presStyleLbl="bgShp" presStyleIdx="0" presStyleCnt="1"/>
      <dgm:spPr/>
    </dgm:pt>
    <dgm:pt modelId="{D563E884-9E26-43C7-BD3E-65C0017F3631}" type="pres">
      <dgm:prSet presAssocID="{EA149DCB-99F6-4175-986C-FFFA58CBCF78}" presName="linearProcess" presStyleCnt="0"/>
      <dgm:spPr/>
    </dgm:pt>
    <dgm:pt modelId="{1AC7CFB8-9A49-42CE-B301-DA75D303EB59}" type="pres">
      <dgm:prSet presAssocID="{8C81766B-6EAF-479B-AB53-9670FBE13FA5}" presName="textNode" presStyleLbl="node1" presStyleIdx="0" presStyleCnt="8" custLinFactNeighborX="50051" custLinFactNeighborY="-373">
        <dgm:presLayoutVars>
          <dgm:bulletEnabled val="1"/>
        </dgm:presLayoutVars>
      </dgm:prSet>
      <dgm:spPr/>
    </dgm:pt>
    <dgm:pt modelId="{19DFB002-24FA-49D1-A0F7-B1FA1C435E25}" type="pres">
      <dgm:prSet presAssocID="{0D549AC1-28D1-4DCF-AD47-9E8752ECCE3B}" presName="sibTrans" presStyleCnt="0"/>
      <dgm:spPr/>
    </dgm:pt>
    <dgm:pt modelId="{5E71716E-98EB-4ABF-8EA8-EDE9164C0553}" type="pres">
      <dgm:prSet presAssocID="{A1420611-528A-4A37-83CF-3ABFF1EEBB63}" presName="textNode" presStyleLbl="node1" presStyleIdx="1" presStyleCnt="8" custScaleX="126283" custLinFactNeighborX="3369" custLinFactNeighborY="-373">
        <dgm:presLayoutVars>
          <dgm:bulletEnabled val="1"/>
        </dgm:presLayoutVars>
      </dgm:prSet>
      <dgm:spPr/>
    </dgm:pt>
    <dgm:pt modelId="{8450A225-EE16-47A8-A8E0-14C0DA7A6153}" type="pres">
      <dgm:prSet presAssocID="{374291A0-C2AC-488D-A0C4-102B0782EF3B}" presName="sibTrans" presStyleCnt="0"/>
      <dgm:spPr/>
    </dgm:pt>
    <dgm:pt modelId="{B5F51B47-5824-460A-8CA0-1336315F1C19}" type="pres">
      <dgm:prSet presAssocID="{B917C8DB-0F89-432D-9C47-2870FDC4B481}" presName="textNode" presStyleLbl="node1" presStyleIdx="2" presStyleCnt="8" custScaleX="163708" custLinFactNeighborX="-50246" custLinFactNeighborY="-373">
        <dgm:presLayoutVars>
          <dgm:bulletEnabled val="1"/>
        </dgm:presLayoutVars>
      </dgm:prSet>
      <dgm:spPr/>
    </dgm:pt>
    <dgm:pt modelId="{88B8B767-2A32-465B-8A03-66ADA6B9880D}" type="pres">
      <dgm:prSet presAssocID="{4B7A5269-D700-4C17-B8C8-BED240C87D86}" presName="sibTrans" presStyleCnt="0"/>
      <dgm:spPr/>
    </dgm:pt>
    <dgm:pt modelId="{D816B181-CD82-46A2-8D70-C9DBAAC71544}" type="pres">
      <dgm:prSet presAssocID="{6FC10870-366C-4A1F-9C0E-AC49824499E2}" presName="textNode" presStyleLbl="node1" presStyleIdx="3" presStyleCnt="8" custScaleX="121438" custLinFactNeighborX="-77135" custLinFactNeighborY="-373">
        <dgm:presLayoutVars>
          <dgm:bulletEnabled val="1"/>
        </dgm:presLayoutVars>
      </dgm:prSet>
      <dgm:spPr/>
    </dgm:pt>
    <dgm:pt modelId="{6655AEEB-8FF9-40AC-BBDF-B0CBDBCFB336}" type="pres">
      <dgm:prSet presAssocID="{82E1D1F0-E7E4-4519-AFA5-A86745155993}" presName="sibTrans" presStyleCnt="0"/>
      <dgm:spPr/>
    </dgm:pt>
    <dgm:pt modelId="{0EFDCD52-13BC-428A-AB10-2936D168D27E}" type="pres">
      <dgm:prSet presAssocID="{C7B203EE-4D24-4691-BB62-28A8D543F6F9}" presName="textNode" presStyleLbl="node1" presStyleIdx="4" presStyleCnt="8" custScaleX="133441" custLinFactX="-280" custLinFactNeighborX="-100000" custLinFactNeighborY="-373">
        <dgm:presLayoutVars>
          <dgm:bulletEnabled val="1"/>
        </dgm:presLayoutVars>
      </dgm:prSet>
      <dgm:spPr/>
    </dgm:pt>
    <dgm:pt modelId="{286BED4F-955F-47CC-8878-096FBB81B577}" type="pres">
      <dgm:prSet presAssocID="{14BB2558-6129-4238-BA15-5B5BCAA76794}" presName="sibTrans" presStyleCnt="0"/>
      <dgm:spPr/>
    </dgm:pt>
    <dgm:pt modelId="{6BDB9A9C-BF34-469A-8DB8-52A3B00A949F}" type="pres">
      <dgm:prSet presAssocID="{75A6F0BB-2D7B-429E-8262-9C0D417508B8}" presName="textNode" presStyleLbl="node1" presStyleIdx="5" presStyleCnt="8" custScaleX="211190" custLinFactX="-7998" custLinFactNeighborX="-100000" custLinFactNeighborY="-373">
        <dgm:presLayoutVars>
          <dgm:bulletEnabled val="1"/>
        </dgm:presLayoutVars>
      </dgm:prSet>
      <dgm:spPr/>
    </dgm:pt>
    <dgm:pt modelId="{29114307-C4BD-4ED8-BC23-14A31689D556}" type="pres">
      <dgm:prSet presAssocID="{9E033A20-ADE8-4914-A9F8-5E3E0374BC9F}" presName="sibTrans" presStyleCnt="0"/>
      <dgm:spPr/>
    </dgm:pt>
    <dgm:pt modelId="{7F591FFB-BC6D-493D-828B-DD44D2B6D514}" type="pres">
      <dgm:prSet presAssocID="{29FDEC08-74FF-4411-8A14-442C1B283F3F}" presName="textNode" presStyleLbl="node1" presStyleIdx="6" presStyleCnt="8" custScaleX="131873" custLinFactX="-14351" custLinFactNeighborX="-100000" custLinFactNeighborY="-373">
        <dgm:presLayoutVars>
          <dgm:bulletEnabled val="1"/>
        </dgm:presLayoutVars>
      </dgm:prSet>
      <dgm:spPr/>
    </dgm:pt>
    <dgm:pt modelId="{276A2495-5182-4847-B58B-1F22811B4D37}" type="pres">
      <dgm:prSet presAssocID="{4E215059-FAC5-461B-87DA-327AB4D24296}" presName="sibTrans" presStyleCnt="0"/>
      <dgm:spPr/>
    </dgm:pt>
    <dgm:pt modelId="{8D561A9E-F7E5-43E9-A5E2-440DD416138F}" type="pres">
      <dgm:prSet presAssocID="{14F99A47-9320-4271-A345-E9F748C59395}" presName="textNode" presStyleLbl="node1" presStyleIdx="7" presStyleCnt="8" custScaleX="121940" custLinFactX="-20501" custLinFactNeighborX="-100000" custLinFactNeighborY="-373">
        <dgm:presLayoutVars>
          <dgm:bulletEnabled val="1"/>
        </dgm:presLayoutVars>
      </dgm:prSet>
      <dgm:spPr/>
    </dgm:pt>
  </dgm:ptLst>
  <dgm:cxnLst>
    <dgm:cxn modelId="{8FD6F43B-4145-465C-B866-0F5CCDD945EA}" type="presOf" srcId="{29FDEC08-74FF-4411-8A14-442C1B283F3F}" destId="{7F591FFB-BC6D-493D-828B-DD44D2B6D514}" srcOrd="0" destOrd="0" presId="urn:microsoft.com/office/officeart/2005/8/layout/hProcess9"/>
    <dgm:cxn modelId="{DECA505E-5B18-4D4B-8C58-04086E9C9391}" type="presOf" srcId="{75A6F0BB-2D7B-429E-8262-9C0D417508B8}" destId="{6BDB9A9C-BF34-469A-8DB8-52A3B00A949F}" srcOrd="0" destOrd="0" presId="urn:microsoft.com/office/officeart/2005/8/layout/hProcess9"/>
    <dgm:cxn modelId="{EDE39F48-5D8F-4313-80D8-291D233832D5}" type="presOf" srcId="{A1420611-528A-4A37-83CF-3ABFF1EEBB63}" destId="{5E71716E-98EB-4ABF-8EA8-EDE9164C0553}" srcOrd="0" destOrd="0" presId="urn:microsoft.com/office/officeart/2005/8/layout/hProcess9"/>
    <dgm:cxn modelId="{5A66C281-7E34-40BB-A832-227C6312C148}" srcId="{EA149DCB-99F6-4175-986C-FFFA58CBCF78}" destId="{14F99A47-9320-4271-A345-E9F748C59395}" srcOrd="7" destOrd="0" parTransId="{0F2C8051-190B-49C9-B9D7-8FA67FE94FA6}" sibTransId="{C202A342-6811-49A3-96A4-D6E08A7839E8}"/>
    <dgm:cxn modelId="{9F513283-37AA-4FF8-B118-289A657ECB5A}" srcId="{EA149DCB-99F6-4175-986C-FFFA58CBCF78}" destId="{A1420611-528A-4A37-83CF-3ABFF1EEBB63}" srcOrd="1" destOrd="0" parTransId="{6D3FE5C6-3F75-483E-A802-59E022F81F4D}" sibTransId="{374291A0-C2AC-488D-A0C4-102B0782EF3B}"/>
    <dgm:cxn modelId="{A0774F83-D00A-407A-A32A-CFE7CF705D6F}" type="presOf" srcId="{B917C8DB-0F89-432D-9C47-2870FDC4B481}" destId="{B5F51B47-5824-460A-8CA0-1336315F1C19}" srcOrd="0" destOrd="0" presId="urn:microsoft.com/office/officeart/2005/8/layout/hProcess9"/>
    <dgm:cxn modelId="{B0B60E8B-A5CC-4C74-A31C-C25D4873CF95}" type="presOf" srcId="{C7B203EE-4D24-4691-BB62-28A8D543F6F9}" destId="{0EFDCD52-13BC-428A-AB10-2936D168D27E}" srcOrd="0" destOrd="0" presId="urn:microsoft.com/office/officeart/2005/8/layout/hProcess9"/>
    <dgm:cxn modelId="{944D5F90-ECE5-4DD2-A043-D99905404282}" type="presOf" srcId="{14F99A47-9320-4271-A345-E9F748C59395}" destId="{8D561A9E-F7E5-43E9-A5E2-440DD416138F}" srcOrd="0" destOrd="0" presId="urn:microsoft.com/office/officeart/2005/8/layout/hProcess9"/>
    <dgm:cxn modelId="{765EA990-9889-43BB-AA19-A1858D7E2486}" srcId="{EA149DCB-99F6-4175-986C-FFFA58CBCF78}" destId="{B917C8DB-0F89-432D-9C47-2870FDC4B481}" srcOrd="2" destOrd="0" parTransId="{B02EFF7D-FAE6-45CD-AEB2-F44A2882CF00}" sibTransId="{4B7A5269-D700-4C17-B8C8-BED240C87D86}"/>
    <dgm:cxn modelId="{8B5B0B91-F263-4FA8-9A65-E3AD0AF2F236}" srcId="{EA149DCB-99F6-4175-986C-FFFA58CBCF78}" destId="{29FDEC08-74FF-4411-8A14-442C1B283F3F}" srcOrd="6" destOrd="0" parTransId="{28D32B07-BA60-4D4D-81FC-5A15B8CC5545}" sibTransId="{4E215059-FAC5-461B-87DA-327AB4D24296}"/>
    <dgm:cxn modelId="{E3AB599D-4622-4F94-B27F-4F4C09A18267}" type="presOf" srcId="{EA149DCB-99F6-4175-986C-FFFA58CBCF78}" destId="{69FFED40-BBB9-4171-B156-604C8909F4F8}" srcOrd="0" destOrd="0" presId="urn:microsoft.com/office/officeart/2005/8/layout/hProcess9"/>
    <dgm:cxn modelId="{EB61BFBC-BDA2-4DE1-9341-A7BB1A45EF6D}" srcId="{EA149DCB-99F6-4175-986C-FFFA58CBCF78}" destId="{C7B203EE-4D24-4691-BB62-28A8D543F6F9}" srcOrd="4" destOrd="0" parTransId="{35FCD8B6-23B1-45E8-A9F1-13A5C86DB1BB}" sibTransId="{14BB2558-6129-4238-BA15-5B5BCAA76794}"/>
    <dgm:cxn modelId="{D0B766C7-D5E7-4C0D-84C5-F84F4D31512F}" srcId="{EA149DCB-99F6-4175-986C-FFFA58CBCF78}" destId="{75A6F0BB-2D7B-429E-8262-9C0D417508B8}" srcOrd="5" destOrd="0" parTransId="{FFF4A582-921A-4BBD-8891-D47845D89BB0}" sibTransId="{9E033A20-ADE8-4914-A9F8-5E3E0374BC9F}"/>
    <dgm:cxn modelId="{9A3704E7-C98C-4815-8DC8-2B6A708D51E0}" type="presOf" srcId="{6FC10870-366C-4A1F-9C0E-AC49824499E2}" destId="{D816B181-CD82-46A2-8D70-C9DBAAC71544}" srcOrd="0" destOrd="0" presId="urn:microsoft.com/office/officeart/2005/8/layout/hProcess9"/>
    <dgm:cxn modelId="{5FF85AE8-3347-49D8-BCE6-6E88BE89AEA8}" srcId="{EA149DCB-99F6-4175-986C-FFFA58CBCF78}" destId="{8C81766B-6EAF-479B-AB53-9670FBE13FA5}" srcOrd="0" destOrd="0" parTransId="{FA265D83-2B08-4608-ADC6-6441DE1D3CD2}" sibTransId="{0D549AC1-28D1-4DCF-AD47-9E8752ECCE3B}"/>
    <dgm:cxn modelId="{B84FCDF5-693F-4283-B54D-A99768381241}" srcId="{EA149DCB-99F6-4175-986C-FFFA58CBCF78}" destId="{6FC10870-366C-4A1F-9C0E-AC49824499E2}" srcOrd="3" destOrd="0" parTransId="{A1BA20FE-927F-468A-9A42-7B8F7CCD2DAA}" sibTransId="{82E1D1F0-E7E4-4519-AFA5-A86745155993}"/>
    <dgm:cxn modelId="{9A9FC7FB-25C7-4147-94F1-345CAE250E2C}" type="presOf" srcId="{8C81766B-6EAF-479B-AB53-9670FBE13FA5}" destId="{1AC7CFB8-9A49-42CE-B301-DA75D303EB59}" srcOrd="0" destOrd="0" presId="urn:microsoft.com/office/officeart/2005/8/layout/hProcess9"/>
    <dgm:cxn modelId="{BC4D38DF-4320-4DD2-B89B-8B52512671C3}" type="presParOf" srcId="{69FFED40-BBB9-4171-B156-604C8909F4F8}" destId="{90052FB3-FDA2-43B3-BC63-4EA2B5960B86}" srcOrd="0" destOrd="0" presId="urn:microsoft.com/office/officeart/2005/8/layout/hProcess9"/>
    <dgm:cxn modelId="{FD59E36D-0165-47D2-B83B-B58E1A66C213}" type="presParOf" srcId="{69FFED40-BBB9-4171-B156-604C8909F4F8}" destId="{D563E884-9E26-43C7-BD3E-65C0017F3631}" srcOrd="1" destOrd="0" presId="urn:microsoft.com/office/officeart/2005/8/layout/hProcess9"/>
    <dgm:cxn modelId="{A468C139-5A66-471B-A52B-61A9B7565A62}" type="presParOf" srcId="{D563E884-9E26-43C7-BD3E-65C0017F3631}" destId="{1AC7CFB8-9A49-42CE-B301-DA75D303EB59}" srcOrd="0" destOrd="0" presId="urn:microsoft.com/office/officeart/2005/8/layout/hProcess9"/>
    <dgm:cxn modelId="{D36C8EB8-FB8C-4D10-BCEF-32AE81684E3D}" type="presParOf" srcId="{D563E884-9E26-43C7-BD3E-65C0017F3631}" destId="{19DFB002-24FA-49D1-A0F7-B1FA1C435E25}" srcOrd="1" destOrd="0" presId="urn:microsoft.com/office/officeart/2005/8/layout/hProcess9"/>
    <dgm:cxn modelId="{C4A4AD3C-D6CF-476C-AFEC-23A3F7B90FC7}" type="presParOf" srcId="{D563E884-9E26-43C7-BD3E-65C0017F3631}" destId="{5E71716E-98EB-4ABF-8EA8-EDE9164C0553}" srcOrd="2" destOrd="0" presId="urn:microsoft.com/office/officeart/2005/8/layout/hProcess9"/>
    <dgm:cxn modelId="{29DD39B4-5181-47B1-AD45-5C4CD3012014}" type="presParOf" srcId="{D563E884-9E26-43C7-BD3E-65C0017F3631}" destId="{8450A225-EE16-47A8-A8E0-14C0DA7A6153}" srcOrd="3" destOrd="0" presId="urn:microsoft.com/office/officeart/2005/8/layout/hProcess9"/>
    <dgm:cxn modelId="{7D023032-4CFB-4567-B76E-07E334FAE156}" type="presParOf" srcId="{D563E884-9E26-43C7-BD3E-65C0017F3631}" destId="{B5F51B47-5824-460A-8CA0-1336315F1C19}" srcOrd="4" destOrd="0" presId="urn:microsoft.com/office/officeart/2005/8/layout/hProcess9"/>
    <dgm:cxn modelId="{CED7BC97-F735-4610-8B1D-0C0E298A3A26}" type="presParOf" srcId="{D563E884-9E26-43C7-BD3E-65C0017F3631}" destId="{88B8B767-2A32-465B-8A03-66ADA6B9880D}" srcOrd="5" destOrd="0" presId="urn:microsoft.com/office/officeart/2005/8/layout/hProcess9"/>
    <dgm:cxn modelId="{E6570E75-7926-4B4A-A6BD-10E267F1518C}" type="presParOf" srcId="{D563E884-9E26-43C7-BD3E-65C0017F3631}" destId="{D816B181-CD82-46A2-8D70-C9DBAAC71544}" srcOrd="6" destOrd="0" presId="urn:microsoft.com/office/officeart/2005/8/layout/hProcess9"/>
    <dgm:cxn modelId="{7EC5F64C-9266-4486-A602-A8C0E9EE0A0A}" type="presParOf" srcId="{D563E884-9E26-43C7-BD3E-65C0017F3631}" destId="{6655AEEB-8FF9-40AC-BBDF-B0CBDBCFB336}" srcOrd="7" destOrd="0" presId="urn:microsoft.com/office/officeart/2005/8/layout/hProcess9"/>
    <dgm:cxn modelId="{335F1025-5935-4F06-9E3D-8C9BEFCEC5F9}" type="presParOf" srcId="{D563E884-9E26-43C7-BD3E-65C0017F3631}" destId="{0EFDCD52-13BC-428A-AB10-2936D168D27E}" srcOrd="8" destOrd="0" presId="urn:microsoft.com/office/officeart/2005/8/layout/hProcess9"/>
    <dgm:cxn modelId="{668F658C-8C25-4A0E-9C2C-D3A79A207080}" type="presParOf" srcId="{D563E884-9E26-43C7-BD3E-65C0017F3631}" destId="{286BED4F-955F-47CC-8878-096FBB81B577}" srcOrd="9" destOrd="0" presId="urn:microsoft.com/office/officeart/2005/8/layout/hProcess9"/>
    <dgm:cxn modelId="{E30643D9-C5B6-4609-9A56-A9DC800606D1}" type="presParOf" srcId="{D563E884-9E26-43C7-BD3E-65C0017F3631}" destId="{6BDB9A9C-BF34-469A-8DB8-52A3B00A949F}" srcOrd="10" destOrd="0" presId="urn:microsoft.com/office/officeart/2005/8/layout/hProcess9"/>
    <dgm:cxn modelId="{0A8B5E38-9E18-4AA0-A28F-0933AF976F25}" type="presParOf" srcId="{D563E884-9E26-43C7-BD3E-65C0017F3631}" destId="{29114307-C4BD-4ED8-BC23-14A31689D556}" srcOrd="11" destOrd="0" presId="urn:microsoft.com/office/officeart/2005/8/layout/hProcess9"/>
    <dgm:cxn modelId="{ED066835-83F6-4F73-B987-0D15891E3A9F}" type="presParOf" srcId="{D563E884-9E26-43C7-BD3E-65C0017F3631}" destId="{7F591FFB-BC6D-493D-828B-DD44D2B6D514}" srcOrd="12" destOrd="0" presId="urn:microsoft.com/office/officeart/2005/8/layout/hProcess9"/>
    <dgm:cxn modelId="{F473C999-6B53-428D-9E14-EBAF8AAD8258}" type="presParOf" srcId="{D563E884-9E26-43C7-BD3E-65C0017F3631}" destId="{276A2495-5182-4847-B58B-1F22811B4D37}" srcOrd="13" destOrd="0" presId="urn:microsoft.com/office/officeart/2005/8/layout/hProcess9"/>
    <dgm:cxn modelId="{E1AC539D-C8E9-455A-93A2-D16D24017E3C}" type="presParOf" srcId="{D563E884-9E26-43C7-BD3E-65C0017F3631}" destId="{8D561A9E-F7E5-43E9-A5E2-440DD416138F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052FB3-FDA2-43B3-BC63-4EA2B5960B86}">
      <dsp:nvSpPr>
        <dsp:cNvPr id="0" name=""/>
        <dsp:cNvSpPr/>
      </dsp:nvSpPr>
      <dsp:spPr>
        <a:xfrm>
          <a:off x="822959" y="0"/>
          <a:ext cx="9326880" cy="510539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C7CFB8-9A49-42CE-B301-DA75D303EB59}">
      <dsp:nvSpPr>
        <dsp:cNvPr id="0" name=""/>
        <dsp:cNvSpPr/>
      </dsp:nvSpPr>
      <dsp:spPr>
        <a:xfrm>
          <a:off x="80260" y="1524002"/>
          <a:ext cx="893683" cy="20421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Kickoff</a:t>
          </a:r>
        </a:p>
      </dsp:txBody>
      <dsp:txXfrm>
        <a:off x="123886" y="1567628"/>
        <a:ext cx="806431" cy="1954907"/>
      </dsp:txXfrm>
    </dsp:sp>
    <dsp:sp modelId="{5E71716E-98EB-4ABF-8EA8-EDE9164C0553}">
      <dsp:nvSpPr>
        <dsp:cNvPr id="0" name=""/>
        <dsp:cNvSpPr/>
      </dsp:nvSpPr>
      <dsp:spPr>
        <a:xfrm>
          <a:off x="1053359" y="1524002"/>
          <a:ext cx="1128569" cy="20421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Topic area Analysis</a:t>
          </a:r>
        </a:p>
      </dsp:txBody>
      <dsp:txXfrm>
        <a:off x="1108451" y="1579094"/>
        <a:ext cx="1018385" cy="1931975"/>
      </dsp:txXfrm>
    </dsp:sp>
    <dsp:sp modelId="{B5F51B47-5824-460A-8CA0-1336315F1C19}">
      <dsp:nvSpPr>
        <dsp:cNvPr id="0" name=""/>
        <dsp:cNvSpPr/>
      </dsp:nvSpPr>
      <dsp:spPr>
        <a:xfrm>
          <a:off x="2251018" y="1524002"/>
          <a:ext cx="1463030" cy="20421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Public Engagement Part 1 –Issue Identification</a:t>
          </a:r>
        </a:p>
      </dsp:txBody>
      <dsp:txXfrm>
        <a:off x="2322437" y="1595421"/>
        <a:ext cx="1320192" cy="1899321"/>
      </dsp:txXfrm>
    </dsp:sp>
    <dsp:sp modelId="{D816B181-CD82-46A2-8D70-C9DBAAC71544}">
      <dsp:nvSpPr>
        <dsp:cNvPr id="0" name=""/>
        <dsp:cNvSpPr/>
      </dsp:nvSpPr>
      <dsp:spPr>
        <a:xfrm>
          <a:off x="3822945" y="1524002"/>
          <a:ext cx="1085270" cy="20421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Topic area Analysis</a:t>
          </a:r>
        </a:p>
      </dsp:txBody>
      <dsp:txXfrm>
        <a:off x="3875924" y="1576981"/>
        <a:ext cx="979312" cy="1936201"/>
      </dsp:txXfrm>
    </dsp:sp>
    <dsp:sp modelId="{0EFDCD52-13BC-428A-AB10-2936D168D27E}">
      <dsp:nvSpPr>
        <dsp:cNvPr id="0" name=""/>
        <dsp:cNvSpPr/>
      </dsp:nvSpPr>
      <dsp:spPr>
        <a:xfrm>
          <a:off x="5020604" y="1524002"/>
          <a:ext cx="1192539" cy="20421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Bethlehem Pike Focus Area</a:t>
          </a:r>
        </a:p>
      </dsp:txBody>
      <dsp:txXfrm>
        <a:off x="5078819" y="1582217"/>
        <a:ext cx="1076109" cy="1925729"/>
      </dsp:txXfrm>
    </dsp:sp>
    <dsp:sp modelId="{6BDB9A9C-BF34-469A-8DB8-52A3B00A949F}">
      <dsp:nvSpPr>
        <dsp:cNvPr id="0" name=""/>
        <dsp:cNvSpPr/>
      </dsp:nvSpPr>
      <dsp:spPr>
        <a:xfrm>
          <a:off x="6293117" y="1524002"/>
          <a:ext cx="1887369" cy="20421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Public Engagement Part 2 – Draft Recommendations</a:t>
          </a:r>
        </a:p>
      </dsp:txBody>
      <dsp:txXfrm>
        <a:off x="6385251" y="1616136"/>
        <a:ext cx="1703101" cy="1857891"/>
      </dsp:txXfrm>
    </dsp:sp>
    <dsp:sp modelId="{7F591FFB-BC6D-493D-828B-DD44D2B6D514}">
      <dsp:nvSpPr>
        <dsp:cNvPr id="0" name=""/>
        <dsp:cNvSpPr/>
      </dsp:nvSpPr>
      <dsp:spPr>
        <a:xfrm>
          <a:off x="8272658" y="1524002"/>
          <a:ext cx="1178526" cy="20421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Review Final Plan</a:t>
          </a:r>
        </a:p>
      </dsp:txBody>
      <dsp:txXfrm>
        <a:off x="8330189" y="1581533"/>
        <a:ext cx="1063464" cy="1927097"/>
      </dsp:txXfrm>
    </dsp:sp>
    <dsp:sp modelId="{8D561A9E-F7E5-43E9-A5E2-440DD416138F}">
      <dsp:nvSpPr>
        <dsp:cNvPr id="0" name=""/>
        <dsp:cNvSpPr/>
      </dsp:nvSpPr>
      <dsp:spPr>
        <a:xfrm>
          <a:off x="9545170" y="1524002"/>
          <a:ext cx="1089757" cy="20421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Adoption</a:t>
          </a:r>
        </a:p>
      </dsp:txBody>
      <dsp:txXfrm>
        <a:off x="9598368" y="1577200"/>
        <a:ext cx="983361" cy="19357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83AB827-9B3D-4576-B9DF-84E00B64923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A178BAC-767E-450B-A19C-BD4C2AB41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22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C4C180A-710E-4CA6-AC16-36600B08870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5DC6F94-4D84-4A7C-99CC-B9FA03312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014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C6F94-4D84-4A7C-99CC-B9FA03312C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2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C6F94-4D84-4A7C-99CC-B9FA03312C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34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C6F94-4D84-4A7C-99CC-B9FA03312CC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04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B141-886D-48B4-B886-C70CC712E927}" type="datetimeFigureOut">
              <a:rPr lang="en-US" smtClean="0"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FD89-CD3F-43E5-BC40-0CA713C01D32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211" y="5491797"/>
            <a:ext cx="914690" cy="91469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60" y="5587454"/>
            <a:ext cx="838200" cy="81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84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B141-886D-48B4-B886-C70CC712E92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FD89-CD3F-43E5-BC40-0CA713C01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999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B141-886D-48B4-B886-C70CC712E92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FD89-CD3F-43E5-BC40-0CA713C01D3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”</a:t>
            </a:r>
            <a:endParaRPr lang="en-US" dirty="0">
              <a:solidFill>
                <a:schemeClr val="accent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0790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B141-886D-48B4-B886-C70CC712E92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FD89-CD3F-43E5-BC40-0CA713C01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81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B141-886D-48B4-B886-C70CC712E92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FD89-CD3F-43E5-BC40-0CA713C01D3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1226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B141-886D-48B4-B886-C70CC712E92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FD89-CD3F-43E5-BC40-0CA713C01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00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B141-886D-48B4-B886-C70CC712E92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FD89-CD3F-43E5-BC40-0CA713C01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68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B141-886D-48B4-B886-C70CC712E92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FD89-CD3F-43E5-BC40-0CA713C01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369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B141-886D-48B4-B886-C70CC712E92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FD89-CD3F-43E5-BC40-0CA713C01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48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ctr"/>
          <a:lstStyle>
            <a:lvl1pPr algn="ctr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5159400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B141-886D-48B4-B886-C70CC712E92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FD89-CD3F-43E5-BC40-0CA713C01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04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B141-886D-48B4-B886-C70CC712E92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FD89-CD3F-43E5-BC40-0CA713C01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92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B141-886D-48B4-B886-C70CC712E92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FD89-CD3F-43E5-BC40-0CA713C01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45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516" y="6858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B141-886D-48B4-B886-C70CC712E92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FD89-CD3F-43E5-BC40-0CA713C01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B141-886D-48B4-B886-C70CC712E92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FD89-CD3F-43E5-BC40-0CA713C01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42" y="1539215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342" y="2817680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B141-886D-48B4-B886-C70CC712E92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FD89-CD3F-43E5-BC40-0CA713C01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B141-886D-48B4-B886-C70CC712E92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FD89-CD3F-43E5-BC40-0CA713C01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70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3261" y="683551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516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2B141-886D-48B4-B886-C70CC712E92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342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5845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DD1FD89-CD3F-43E5-BC40-0CA713C01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7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3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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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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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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cwarner@montcopa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47800"/>
            <a:ext cx="8605136" cy="2984033"/>
          </a:xfrm>
        </p:spPr>
        <p:txBody>
          <a:bodyPr/>
          <a:lstStyle/>
          <a:p>
            <a:r>
              <a:rPr lang="en-US" sz="4800" dirty="0"/>
              <a:t>Lower Gwynedd </a:t>
            </a:r>
            <a:br>
              <a:rPr lang="en-US" sz="4800" dirty="0"/>
            </a:br>
            <a:r>
              <a:rPr lang="en-US" sz="4800" dirty="0"/>
              <a:t>Comprehensive Plan</a:t>
            </a:r>
            <a:br>
              <a:rPr lang="en-US" sz="4800" dirty="0"/>
            </a:br>
            <a:r>
              <a:rPr lang="en-US" sz="4800" dirty="0"/>
              <a:t>_______________</a:t>
            </a:r>
            <a:br>
              <a:rPr lang="en-US" dirty="0"/>
            </a:br>
            <a:r>
              <a:rPr lang="en-US" sz="4000" dirty="0"/>
              <a:t>Summary, Goals, and Recommendations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648200"/>
            <a:ext cx="7766936" cy="1096899"/>
          </a:xfrm>
        </p:spPr>
        <p:txBody>
          <a:bodyPr>
            <a:noAutofit/>
          </a:bodyPr>
          <a:lstStyle/>
          <a:p>
            <a:endParaRPr lang="en-US" sz="1600" dirty="0"/>
          </a:p>
          <a:p>
            <a:r>
              <a:rPr lang="en-US" sz="1600" dirty="0"/>
              <a:t>March 19, 2025</a:t>
            </a:r>
          </a:p>
        </p:txBody>
      </p:sp>
    </p:spTree>
    <p:extLst>
      <p:ext uri="{BB962C8B-B14F-4D97-AF65-F5344CB8AC3E}">
        <p14:creationId xmlns:p14="http://schemas.microsoft.com/office/powerpoint/2010/main" val="1009353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F837A-8949-25FE-9CFB-6104422DA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9D23D-8892-97BC-8250-2519145F3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034" y="467664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Open Space, Trails, and Parks</a:t>
            </a:r>
            <a:br>
              <a:rPr lang="en-US" dirty="0"/>
            </a:br>
            <a:r>
              <a:rPr lang="en-US" sz="2400" dirty="0"/>
              <a:t>Protect Community Assets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675A1-8EFC-DBC1-AB09-EFEA4F2FD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5" y="2338040"/>
            <a:ext cx="4734455" cy="576262"/>
          </a:xfrm>
        </p:spPr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46F301-8EF2-7605-42E8-113250602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45" y="2914302"/>
            <a:ext cx="4185623" cy="160615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Nearly 750 acres of protected open space</a:t>
            </a:r>
          </a:p>
          <a:p>
            <a:r>
              <a:rPr lang="en-US" dirty="0"/>
              <a:t>Over 20 miles of walking trails</a:t>
            </a:r>
          </a:p>
          <a:p>
            <a:r>
              <a:rPr lang="en-US" dirty="0"/>
              <a:t>Completed </a:t>
            </a:r>
            <a:r>
              <a:rPr lang="en-US" sz="1800" b="0" i="0" u="none" strike="noStrike" baseline="0" dirty="0">
                <a:latin typeface="Arial" panose="020B0604020202020204" pitchFamily="34" charset="0"/>
              </a:rPr>
              <a:t>Parks &amp; Recreation Strategic Plan </a:t>
            </a:r>
            <a:endParaRPr lang="en-US" dirty="0"/>
          </a:p>
          <a:p>
            <a:r>
              <a:rPr lang="en-US" dirty="0"/>
              <a:t>Priorities: open space acquisition, construction of trails to bridge network gaps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E3F7BF-027F-515D-CD83-D4413D580C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691" b="2001"/>
          <a:stretch/>
        </p:blipFill>
        <p:spPr>
          <a:xfrm>
            <a:off x="5678774" y="1242755"/>
            <a:ext cx="6477995" cy="56152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6A1EBC-9696-99EC-9A05-C6EAF3461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800" y="7827"/>
            <a:ext cx="2326969" cy="1780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7EDFF9-9369-3776-9005-8E7E4EC5B1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745" y="4800600"/>
            <a:ext cx="4734455" cy="194270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51515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9A0E81-02E7-DC26-A33A-0356C7944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B95EE-D0F1-8F45-C5BA-CCA603352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Space, Trails, and Parks</a:t>
            </a:r>
            <a:br>
              <a:rPr lang="en-US" dirty="0"/>
            </a:br>
            <a:r>
              <a:rPr lang="en-US" sz="2800" dirty="0"/>
              <a:t>Protect Community Assets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188538-681A-41C7-3396-68752C052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734455" cy="576262"/>
          </a:xfrm>
        </p:spPr>
        <p:txBody>
          <a:bodyPr/>
          <a:lstStyle/>
          <a:p>
            <a:r>
              <a:rPr lang="en-US" dirty="0"/>
              <a:t>Goals and Recommendations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8B8EB-F3CA-D359-12D2-DC5B4656D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44" y="2737245"/>
            <a:ext cx="9077855" cy="3968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Goal: Protect and preserve the township’s remaining open space areas. </a:t>
            </a:r>
          </a:p>
          <a:p>
            <a:r>
              <a:rPr lang="en-US" dirty="0"/>
              <a:t>Explore opportunities for strategic open space acquisition, including historic properties, greenway corridors, and potential trail right-of-way.</a:t>
            </a:r>
          </a:p>
          <a:p>
            <a:pPr marL="0" indent="0">
              <a:buNone/>
            </a:pPr>
            <a:r>
              <a:rPr lang="en-US" b="1" dirty="0"/>
              <a:t>Goal: Expand and improve upon the township’s trail network.</a:t>
            </a:r>
          </a:p>
          <a:p>
            <a:r>
              <a:rPr lang="en-US" dirty="0"/>
              <a:t>Study the connection to trails and prioritize gaps to fill to complete connections. </a:t>
            </a:r>
          </a:p>
          <a:p>
            <a:r>
              <a:rPr lang="en-US" dirty="0"/>
              <a:t>Consider creating an official map showing the township’s planned locations of future trail connections.</a:t>
            </a:r>
          </a:p>
          <a:p>
            <a:pPr marL="0" indent="0">
              <a:buNone/>
            </a:pPr>
            <a:r>
              <a:rPr lang="en-US" b="1" dirty="0"/>
              <a:t>Goal: Enhance the township’s parks, recreation opportunities, open space, and natural resources.</a:t>
            </a:r>
          </a:p>
          <a:p>
            <a:r>
              <a:rPr lang="en-US" dirty="0"/>
              <a:t>Prioritize installation of sidewalks, trails, and on-road bike facilities to improve access to  parks and open spaces.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061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B215CE-BEC0-7BDE-6EE5-017EE2D54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A3271-BBD6-02FB-41B2-88513124F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491" y="228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Bethlehem Pike Focus Area Study</a:t>
            </a:r>
            <a:br>
              <a:rPr lang="en-US" dirty="0"/>
            </a:br>
            <a:r>
              <a:rPr lang="en-US" sz="2400" dirty="0"/>
              <a:t>Strategies to revive the commercial corridor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304AB9-37DC-C4B0-DEEA-34885AFB9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3983" y="1752600"/>
            <a:ext cx="4734455" cy="576262"/>
          </a:xfrm>
        </p:spPr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5DCB97-6C76-2615-1B5E-2922E83A2F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963055" cy="3304117"/>
          </a:xfrm>
        </p:spPr>
        <p:txBody>
          <a:bodyPr/>
          <a:lstStyle/>
          <a:p>
            <a:r>
              <a:rPr lang="en-US" sz="1600" dirty="0"/>
              <a:t>Support for improved streetscape to create a safer and more pleasant walking experience, through better building and pedestrian-oriented design.</a:t>
            </a:r>
          </a:p>
          <a:p>
            <a:r>
              <a:rPr lang="en-US" sz="1600" dirty="0"/>
              <a:t>The plan will provide design concepts that could be used as inspiration for potential redevelopment. 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706EF3-8D12-9FB1-8633-175DAFE7D4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67" t="1361" r="1020"/>
          <a:stretch/>
        </p:blipFill>
        <p:spPr>
          <a:xfrm>
            <a:off x="5943600" y="1143000"/>
            <a:ext cx="6164532" cy="558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37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111" y="2590800"/>
            <a:ext cx="2897053" cy="38627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4722" r="3492" b="7346"/>
          <a:stretch/>
        </p:blipFill>
        <p:spPr>
          <a:xfrm>
            <a:off x="698399" y="2679449"/>
            <a:ext cx="2897053" cy="36937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" t="1493" r="2085" b="2985"/>
          <a:stretch/>
        </p:blipFill>
        <p:spPr>
          <a:xfrm>
            <a:off x="4361829" y="2652584"/>
            <a:ext cx="2773915" cy="36985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Right Arrow 7"/>
          <p:cNvSpPr/>
          <p:nvPr/>
        </p:nvSpPr>
        <p:spPr>
          <a:xfrm>
            <a:off x="3680701" y="3733800"/>
            <a:ext cx="623266" cy="400825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7">
            <a:extLst>
              <a:ext uri="{FF2B5EF4-FFF2-40B4-BE49-F238E27FC236}">
                <a16:creationId xmlns:a16="http://schemas.microsoft.com/office/drawing/2014/main" id="{AB64FC14-0D8F-C7B6-2FB9-3AE63E93853B}"/>
              </a:ext>
            </a:extLst>
          </p:cNvPr>
          <p:cNvSpPr/>
          <p:nvPr/>
        </p:nvSpPr>
        <p:spPr>
          <a:xfrm>
            <a:off x="7220992" y="3733799"/>
            <a:ext cx="623266" cy="400825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D053E15-7279-7987-1ED6-82CA74F940EA}"/>
              </a:ext>
            </a:extLst>
          </p:cNvPr>
          <p:cNvSpPr txBox="1">
            <a:spLocks/>
          </p:cNvSpPr>
          <p:nvPr/>
        </p:nvSpPr>
        <p:spPr>
          <a:xfrm>
            <a:off x="675745" y="2160983"/>
            <a:ext cx="4734455" cy="576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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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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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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Public input process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333C271-1B71-39BA-37CD-DA96FB71A111}"/>
              </a:ext>
            </a:extLst>
          </p:cNvPr>
          <p:cNvSpPr txBox="1">
            <a:spLocks/>
          </p:cNvSpPr>
          <p:nvPr/>
        </p:nvSpPr>
        <p:spPr>
          <a:xfrm>
            <a:off x="675745" y="6858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Bethlehem Pike Focus Area Study</a:t>
            </a:r>
            <a:br>
              <a:rPr lang="en-US" dirty="0"/>
            </a:br>
            <a:r>
              <a:rPr lang="en-US" sz="2400" dirty="0"/>
              <a:t>Strategies to revive the commercial corridor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007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7FEE06-7AEE-DAF1-5CF8-BC35B0692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F5B0A-1FAC-B01B-57E5-CC1DD7DA7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Bethlehem Pike Focus Area Study</a:t>
            </a:r>
            <a:br>
              <a:rPr lang="en-US" dirty="0"/>
            </a:br>
            <a:r>
              <a:rPr lang="en-US" sz="2400" dirty="0"/>
              <a:t>Strategies to revive the commercial corridor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C2916-1026-90B4-2CBE-EB6545F36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7380" y="1905000"/>
            <a:ext cx="4734455" cy="576262"/>
          </a:xfrm>
        </p:spPr>
        <p:txBody>
          <a:bodyPr/>
          <a:lstStyle/>
          <a:p>
            <a:r>
              <a:rPr lang="en-US" dirty="0"/>
              <a:t>Goals and Recommendations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F6B79F-2D22-2250-B23A-C07BBA6D97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3090" y="2507648"/>
            <a:ext cx="6563255" cy="41207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/>
              <a:t>Goal: Encourage redevelopment of underutilized or vacant properties to create an inviting and interesting streetscape. </a:t>
            </a:r>
          </a:p>
          <a:p>
            <a:r>
              <a:rPr lang="en-US" sz="1600" dirty="0"/>
              <a:t>Implement building and streetscape design guidelines for all new development and redevelopment.</a:t>
            </a:r>
          </a:p>
          <a:p>
            <a:pPr marL="0" indent="0">
              <a:buNone/>
            </a:pPr>
            <a:r>
              <a:rPr lang="en-US" sz="1600" b="1" dirty="0"/>
              <a:t>Goal: Create a safe and comfortable Bethlehem Pike for all people traveling along the corridor. </a:t>
            </a:r>
          </a:p>
          <a:p>
            <a:r>
              <a:rPr lang="en-US" sz="1600" dirty="0"/>
              <a:t>Consider roadway improvements that would add greenery and calm traffic along Bethlehem Pike.</a:t>
            </a:r>
          </a:p>
          <a:p>
            <a:r>
              <a:rPr lang="en-US" sz="1600" dirty="0"/>
              <a:t>Consider intersection safety improvements and potential locations for signalized and mid-block pedestrian crossings. </a:t>
            </a:r>
          </a:p>
          <a:p>
            <a:r>
              <a:rPr lang="en-US" sz="1600" dirty="0"/>
              <a:t>Consider the feasibility of bike lanes along Bethlehem Pike and how they could connect with the existing pedestrian and bicycle network (e.g. sidewalks and trails).</a:t>
            </a:r>
          </a:p>
        </p:txBody>
      </p:sp>
      <p:pic>
        <p:nvPicPr>
          <p:cNvPr id="6" name="Picture 5" descr="A map of a city&#10;&#10;AI-generated content may be incorrect.">
            <a:extLst>
              <a:ext uri="{FF2B5EF4-FFF2-40B4-BE49-F238E27FC236}">
                <a16:creationId xmlns:a16="http://schemas.microsoft.com/office/drawing/2014/main" id="{F63825ED-C41C-48F3-D48A-4927E96D64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1" t="11241" r="8020" b="9968"/>
          <a:stretch/>
        </p:blipFill>
        <p:spPr>
          <a:xfrm>
            <a:off x="7316174" y="26773"/>
            <a:ext cx="3787510" cy="27607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 descr="A 3d model of a parking lot&#10;&#10;AI-generated content may be incorrect.">
            <a:extLst>
              <a:ext uri="{FF2B5EF4-FFF2-40B4-BE49-F238E27FC236}">
                <a16:creationId xmlns:a16="http://schemas.microsoft.com/office/drawing/2014/main" id="{3091454A-D889-8CA2-AA78-BBED184FEE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4" t="9967" r="13062" b="36667"/>
          <a:stretch/>
        </p:blipFill>
        <p:spPr>
          <a:xfrm>
            <a:off x="8610600" y="2742816"/>
            <a:ext cx="3375683" cy="20786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F47F00-FAAB-0F06-DB3A-8839F5A45F1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886" t="2790" r="3121" b="3563"/>
          <a:stretch/>
        </p:blipFill>
        <p:spPr>
          <a:xfrm>
            <a:off x="7620000" y="4828806"/>
            <a:ext cx="3375684" cy="200242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69485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16" y="1676401"/>
            <a:ext cx="5864484" cy="4364962"/>
          </a:xfrm>
        </p:spPr>
        <p:txBody>
          <a:bodyPr>
            <a:noAutofit/>
          </a:bodyPr>
          <a:lstStyle/>
          <a:p>
            <a:pPr lvl="1"/>
            <a:r>
              <a:rPr lang="en-US" dirty="0"/>
              <a:t>Review the draft Comprehensive Plan</a:t>
            </a:r>
          </a:p>
          <a:p>
            <a:pPr lvl="2"/>
            <a:r>
              <a:rPr lang="en-US" dirty="0"/>
              <a:t>Review the implementation plan and action steps</a:t>
            </a:r>
          </a:p>
          <a:p>
            <a:pPr lvl="1"/>
            <a:r>
              <a:rPr lang="en-US" dirty="0"/>
              <a:t>Adoption process</a:t>
            </a:r>
          </a:p>
          <a:p>
            <a:pPr lvl="1"/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77335" y="3429000"/>
            <a:ext cx="8596668" cy="2590800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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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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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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If you have questions or comments, contact: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Claire Warner, Senior Community Planner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hlinkClick r:id="rId2"/>
              </a:rPr>
              <a:t>clairewarner@montgomerycountypa.gov</a:t>
            </a:r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endParaRPr lang="en-US" sz="1600" dirty="0">
              <a:hlinkClick r:id="rId2"/>
            </a:endParaRPr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4829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Comprehensive Plan?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75745" y="2100263"/>
            <a:ext cx="6106055" cy="39411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Long-range planning document providing a future growth and development guide</a:t>
            </a:r>
          </a:p>
          <a:p>
            <a:r>
              <a:rPr lang="en-US" dirty="0"/>
              <a:t>Identifies a community vision that guides the plan’s recommendations</a:t>
            </a:r>
          </a:p>
          <a:p>
            <a:r>
              <a:rPr lang="en-US" dirty="0"/>
              <a:t>Recommendations and implementation strategies are proposed to work towards that vision</a:t>
            </a:r>
          </a:p>
          <a:p>
            <a:r>
              <a:rPr lang="en-US" dirty="0"/>
              <a:t>Required by the Municipalities Planning Code (MPC) to be reviewed every 10 years</a:t>
            </a:r>
          </a:p>
          <a:p>
            <a:pPr lvl="1"/>
            <a:r>
              <a:rPr lang="en-US" dirty="0"/>
              <a:t>Geographically comprehensive</a:t>
            </a:r>
          </a:p>
          <a:p>
            <a:pPr lvl="1"/>
            <a:r>
              <a:rPr lang="en-US" dirty="0"/>
              <a:t>Comprehensive in subject matter</a:t>
            </a:r>
          </a:p>
          <a:p>
            <a:pPr lvl="1"/>
            <a:r>
              <a:rPr lang="en-US" dirty="0"/>
              <a:t>Long-range time frame</a:t>
            </a:r>
          </a:p>
          <a:p>
            <a:r>
              <a:rPr lang="en-US" dirty="0"/>
              <a:t>Focus Area Study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905000"/>
            <a:ext cx="3980697" cy="312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6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Process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8974814"/>
              </p:ext>
            </p:extLst>
          </p:nvPr>
        </p:nvGraphicFramePr>
        <p:xfrm>
          <a:off x="228600" y="1447800"/>
          <a:ext cx="10972800" cy="5105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0375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261" y="683551"/>
            <a:ext cx="8596668" cy="992850"/>
          </a:xfrm>
        </p:spPr>
        <p:txBody>
          <a:bodyPr/>
          <a:lstStyle/>
          <a:p>
            <a:r>
              <a:rPr lang="en-US" dirty="0"/>
              <a:t>Public 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261" y="1676400"/>
            <a:ext cx="5940685" cy="4364962"/>
          </a:xfrm>
        </p:spPr>
        <p:txBody>
          <a:bodyPr>
            <a:noAutofit/>
          </a:bodyPr>
          <a:lstStyle/>
          <a:p>
            <a:r>
              <a:rPr lang="en-US" sz="1600" dirty="0"/>
              <a:t>Attended Fall Fest 2023</a:t>
            </a:r>
          </a:p>
          <a:p>
            <a:r>
              <a:rPr lang="en-US" sz="1600" dirty="0"/>
              <a:t>Community survey – Summer-Fall 2023 </a:t>
            </a:r>
            <a:br>
              <a:rPr lang="en-US" sz="1600" dirty="0"/>
            </a:br>
            <a:r>
              <a:rPr lang="en-US" sz="1600" dirty="0"/>
              <a:t>(533 responses)</a:t>
            </a:r>
          </a:p>
          <a:p>
            <a:r>
              <a:rPr lang="en-US" sz="1600" dirty="0"/>
              <a:t>1</a:t>
            </a:r>
            <a:r>
              <a:rPr lang="en-US" sz="1600" baseline="30000" dirty="0"/>
              <a:t>st</a:t>
            </a:r>
            <a:r>
              <a:rPr lang="en-US" sz="1600" dirty="0"/>
              <a:t> Open House – October 2023 </a:t>
            </a:r>
          </a:p>
          <a:p>
            <a:r>
              <a:rPr lang="en-US" sz="1600" dirty="0"/>
              <a:t>Draft Vision Statement Survey – Summer 2024 </a:t>
            </a:r>
            <a:br>
              <a:rPr lang="en-US" sz="1600" dirty="0"/>
            </a:br>
            <a:r>
              <a:rPr lang="en-US" sz="1600" dirty="0"/>
              <a:t>(87 responses)</a:t>
            </a:r>
          </a:p>
          <a:p>
            <a:r>
              <a:rPr lang="en-US" sz="1600" dirty="0"/>
              <a:t>2</a:t>
            </a:r>
            <a:r>
              <a:rPr lang="en-US" sz="1600" baseline="30000" dirty="0"/>
              <a:t>nd</a:t>
            </a:r>
            <a:r>
              <a:rPr lang="en-US" sz="1600" dirty="0"/>
              <a:t> Open House – October 2024 </a:t>
            </a:r>
          </a:p>
          <a:p>
            <a:r>
              <a:rPr lang="en-US" sz="1600" dirty="0"/>
              <a:t>Draft goals and recommendations survey – October 2024 </a:t>
            </a:r>
            <a:br>
              <a:rPr lang="en-US" sz="1600" dirty="0"/>
            </a:br>
            <a:r>
              <a:rPr lang="en-US" sz="1600" dirty="0"/>
              <a:t>(24 responses)</a:t>
            </a:r>
          </a:p>
          <a:p>
            <a:r>
              <a:rPr lang="en-US" sz="1600" dirty="0"/>
              <a:t>Ongoing social media and newsletter posts, page on the township website for people to see updates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 r="-196"/>
          <a:stretch/>
        </p:blipFill>
        <p:spPr>
          <a:xfrm>
            <a:off x="6993565" y="304800"/>
            <a:ext cx="4840741" cy="31930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565" y="3733800"/>
            <a:ext cx="4840741" cy="279933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15395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261" y="683551"/>
            <a:ext cx="8596668" cy="992850"/>
          </a:xfrm>
        </p:spPr>
        <p:txBody>
          <a:bodyPr>
            <a:normAutofit/>
          </a:bodyPr>
          <a:lstStyle/>
          <a:p>
            <a:r>
              <a:rPr lang="en-US" dirty="0"/>
              <a:t>Plan Organization and Topics Covered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261" y="1676401"/>
            <a:ext cx="10740539" cy="4669763"/>
          </a:xfrm>
          <a:solidFill>
            <a:srgbClr val="FFFFFF">
              <a:alpha val="50196"/>
            </a:srgbClr>
          </a:solidFill>
        </p:spPr>
        <p:txBody>
          <a:bodyPr>
            <a:noAutofit/>
          </a:bodyPr>
          <a:lstStyle/>
          <a:p>
            <a:pPr marL="457200"/>
            <a:r>
              <a:rPr lang="en-US" sz="1600" b="1" dirty="0"/>
              <a:t>Introduction and Vision Statement</a:t>
            </a:r>
          </a:p>
          <a:p>
            <a:pPr marL="457200"/>
            <a:r>
              <a:rPr lang="en-US" sz="1600" b="1" dirty="0"/>
              <a:t>Future Land Use Plan and Implementation</a:t>
            </a:r>
            <a:endParaRPr lang="en-US" sz="1600" dirty="0"/>
          </a:p>
          <a:p>
            <a:pPr marL="457200"/>
            <a:r>
              <a:rPr lang="en-US" sz="1600" b="1" dirty="0"/>
              <a:t>Place and People </a:t>
            </a:r>
            <a:r>
              <a:rPr lang="en-US" sz="1600" dirty="0"/>
              <a:t>(demographics, jobs and employment)</a:t>
            </a:r>
          </a:p>
          <a:p>
            <a:pPr marL="457200"/>
            <a:r>
              <a:rPr lang="en-US" sz="1600" b="1" dirty="0"/>
              <a:t>Housing and Neighborhoods </a:t>
            </a:r>
            <a:r>
              <a:rPr lang="en-US" sz="1600" dirty="0"/>
              <a:t>(housing trends, affordability)</a:t>
            </a:r>
          </a:p>
          <a:p>
            <a:pPr marL="457200"/>
            <a:r>
              <a:rPr lang="en-US" sz="1600" b="1" dirty="0"/>
              <a:t>Transportation </a:t>
            </a:r>
            <a:r>
              <a:rPr lang="en-US" sz="1600" dirty="0"/>
              <a:t>(commuting patters, traffic calming, walkability)</a:t>
            </a:r>
          </a:p>
          <a:p>
            <a:pPr marL="457200"/>
            <a:r>
              <a:rPr lang="en-US" sz="1600" b="1" dirty="0"/>
              <a:t>Open Space Trails and Parks </a:t>
            </a:r>
          </a:p>
          <a:p>
            <a:pPr marL="457200"/>
            <a:r>
              <a:rPr lang="en-US" sz="1600" b="1" dirty="0"/>
              <a:t>Environmental Sustainability and Infrastructure </a:t>
            </a:r>
            <a:r>
              <a:rPr lang="en-US" sz="1600" dirty="0"/>
              <a:t>(natural resources, water/sewer, energy, waste reduction) </a:t>
            </a:r>
          </a:p>
          <a:p>
            <a:pPr marL="457200"/>
            <a:r>
              <a:rPr lang="en-US" sz="1600" b="1" dirty="0"/>
              <a:t>Historic and Cultural Resources</a:t>
            </a:r>
            <a:r>
              <a:rPr lang="en-US" sz="1600" dirty="0"/>
              <a:t> </a:t>
            </a:r>
          </a:p>
          <a:p>
            <a:pPr marL="457200"/>
            <a:r>
              <a:rPr lang="en-US" sz="1600" b="1" dirty="0"/>
              <a:t>Community Facilities and Institutions </a:t>
            </a:r>
            <a:r>
              <a:rPr lang="en-US" sz="1600" dirty="0"/>
              <a:t>(schools, health and social wellbeing)</a:t>
            </a:r>
          </a:p>
          <a:p>
            <a:pPr marL="457200"/>
            <a:r>
              <a:rPr lang="en-US" sz="1600" b="1" dirty="0"/>
              <a:t>Bethlehem Pike Focus Area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93791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00" y="254193"/>
            <a:ext cx="4492139" cy="738560"/>
          </a:xfrm>
        </p:spPr>
        <p:txBody>
          <a:bodyPr/>
          <a:lstStyle/>
          <a:p>
            <a:r>
              <a:rPr lang="en-US" dirty="0"/>
              <a:t>Future Land Use Map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DF18568-F905-D9A0-060D-166AEF053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9610" y="0"/>
            <a:ext cx="7774507" cy="68580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3A07D6D8-2B67-A668-7EA3-EF5F88259674}"/>
              </a:ext>
            </a:extLst>
          </p:cNvPr>
          <p:cNvGrpSpPr/>
          <p:nvPr/>
        </p:nvGrpSpPr>
        <p:grpSpPr>
          <a:xfrm>
            <a:off x="609600" y="1295400"/>
            <a:ext cx="2895600" cy="4038600"/>
            <a:chOff x="228600" y="1295400"/>
            <a:chExt cx="2362200" cy="349529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FA0C86F-43C3-F2F6-400F-6517718B4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8276"/>
            <a:stretch/>
          </p:blipFill>
          <p:spPr>
            <a:xfrm>
              <a:off x="249894" y="1524000"/>
              <a:ext cx="2085975" cy="253365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8D7F2F6-D516-C81C-A8F9-4F38CAA15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8600" y="3962400"/>
              <a:ext cx="1764159" cy="828294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6B32B33-A229-5412-614A-51D34D82E42F}"/>
                </a:ext>
              </a:extLst>
            </p:cNvPr>
            <p:cNvSpPr/>
            <p:nvPr/>
          </p:nvSpPr>
          <p:spPr>
            <a:xfrm>
              <a:off x="1981200" y="1295400"/>
              <a:ext cx="6096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6446DA7-2E94-6AF7-67D1-1A227CFFA230}"/>
              </a:ext>
            </a:extLst>
          </p:cNvPr>
          <p:cNvSpPr txBox="1"/>
          <p:nvPr/>
        </p:nvSpPr>
        <p:spPr>
          <a:xfrm>
            <a:off x="609600" y="1194344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Future Land Use Categories</a:t>
            </a:r>
          </a:p>
        </p:txBody>
      </p:sp>
    </p:spTree>
    <p:extLst>
      <p:ext uri="{BB962C8B-B14F-4D97-AF65-F5344CB8AC3E}">
        <p14:creationId xmlns:p14="http://schemas.microsoft.com/office/powerpoint/2010/main" val="1350713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3E8CD-0F1C-41B2-69B6-485DEA5E6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Plan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DCFBBD-9EF8-7BF8-FB21-4F1566000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584633"/>
            <a:ext cx="8113059" cy="404433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C02A81D-6321-AD9B-1006-E8670B741B3D}"/>
              </a:ext>
            </a:extLst>
          </p:cNvPr>
          <p:cNvGrpSpPr/>
          <p:nvPr/>
        </p:nvGrpSpPr>
        <p:grpSpPr>
          <a:xfrm>
            <a:off x="612516" y="2006600"/>
            <a:ext cx="2829455" cy="3304117"/>
            <a:chOff x="612516" y="1828800"/>
            <a:chExt cx="2829455" cy="3304117"/>
          </a:xfrm>
        </p:grpSpPr>
        <p:sp>
          <p:nvSpPr>
            <p:cNvPr id="3" name="Content Placeholder 3">
              <a:extLst>
                <a:ext uri="{FF2B5EF4-FFF2-40B4-BE49-F238E27FC236}">
                  <a16:creationId xmlns:a16="http://schemas.microsoft.com/office/drawing/2014/main" id="{67C39D49-9DE8-9C89-9123-474C9380F275}"/>
                </a:ext>
              </a:extLst>
            </p:cNvPr>
            <p:cNvSpPr txBox="1">
              <a:spLocks/>
            </p:cNvSpPr>
            <p:nvPr/>
          </p:nvSpPr>
          <p:spPr>
            <a:xfrm>
              <a:off x="612516" y="1828800"/>
              <a:ext cx="2829455" cy="330411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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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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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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dirty="0"/>
                <a:t>Community Vision</a:t>
              </a:r>
            </a:p>
            <a:p>
              <a:pPr algn="ctr"/>
              <a:endParaRPr lang="en-US" dirty="0"/>
            </a:p>
            <a:p>
              <a:pPr marL="0" indent="0" algn="ctr">
                <a:buNone/>
              </a:pPr>
              <a:r>
                <a:rPr lang="en-US" dirty="0"/>
                <a:t>Goals</a:t>
              </a:r>
            </a:p>
            <a:p>
              <a:pPr algn="ctr"/>
              <a:endParaRPr lang="en-US" dirty="0"/>
            </a:p>
            <a:p>
              <a:pPr marL="0" indent="0" algn="ctr">
                <a:buNone/>
              </a:pPr>
              <a:r>
                <a:rPr lang="en-US" dirty="0"/>
                <a:t>Recommendations</a:t>
              </a:r>
            </a:p>
            <a:p>
              <a:pPr algn="ctr"/>
              <a:endParaRPr lang="en-US" dirty="0"/>
            </a:p>
            <a:p>
              <a:pPr marL="0" indent="0" algn="ctr">
                <a:buNone/>
              </a:pPr>
              <a:r>
                <a:rPr lang="en-US" dirty="0"/>
                <a:t>Action Steps</a:t>
              </a:r>
            </a:p>
            <a:p>
              <a:endParaRPr lang="en-US" dirty="0"/>
            </a:p>
          </p:txBody>
        </p:sp>
        <p:sp>
          <p:nvSpPr>
            <p:cNvPr id="5" name="Arrow: Down 4">
              <a:extLst>
                <a:ext uri="{FF2B5EF4-FFF2-40B4-BE49-F238E27FC236}">
                  <a16:creationId xmlns:a16="http://schemas.microsoft.com/office/drawing/2014/main" id="{D81379FA-4E79-4B46-1CAE-71CB32BEAD26}"/>
                </a:ext>
              </a:extLst>
            </p:cNvPr>
            <p:cNvSpPr/>
            <p:nvPr/>
          </p:nvSpPr>
          <p:spPr>
            <a:xfrm>
              <a:off x="1865578" y="2260600"/>
              <a:ext cx="323330" cy="304800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Arrow: Down 5">
              <a:extLst>
                <a:ext uri="{FF2B5EF4-FFF2-40B4-BE49-F238E27FC236}">
                  <a16:creationId xmlns:a16="http://schemas.microsoft.com/office/drawing/2014/main" id="{20A51B68-474E-4BCC-30ED-D332AF2C0A86}"/>
                </a:ext>
              </a:extLst>
            </p:cNvPr>
            <p:cNvSpPr/>
            <p:nvPr/>
          </p:nvSpPr>
          <p:spPr>
            <a:xfrm>
              <a:off x="1865578" y="3124200"/>
              <a:ext cx="323330" cy="304800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Arrow: Down 6">
              <a:extLst>
                <a:ext uri="{FF2B5EF4-FFF2-40B4-BE49-F238E27FC236}">
                  <a16:creationId xmlns:a16="http://schemas.microsoft.com/office/drawing/2014/main" id="{CB9A40E0-256D-6B42-F79C-939BE6826458}"/>
                </a:ext>
              </a:extLst>
            </p:cNvPr>
            <p:cNvSpPr/>
            <p:nvPr/>
          </p:nvSpPr>
          <p:spPr>
            <a:xfrm>
              <a:off x="1865578" y="3907945"/>
              <a:ext cx="323330" cy="304800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8097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C918CD-7A1F-4F2C-6D32-C0603FFC8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FA88F5-1E7D-7FA1-1305-DED3FD26FF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81" t="2014" r="2309" b="25555"/>
          <a:stretch/>
        </p:blipFill>
        <p:spPr>
          <a:xfrm>
            <a:off x="5791200" y="762000"/>
            <a:ext cx="6381781" cy="56106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1473DC-0F66-4470-F92D-CFADF2E6B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Transportation</a:t>
            </a:r>
            <a:br>
              <a:rPr lang="en-US" dirty="0"/>
            </a:br>
            <a:r>
              <a:rPr lang="en-US" sz="2400" dirty="0"/>
              <a:t>Provide for safe mobility and connections</a:t>
            </a:r>
            <a:endParaRPr lang="en-US" sz="2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6B681D-CB1B-986E-47F8-3186D1AC1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734455" cy="576262"/>
          </a:xfrm>
        </p:spPr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B2D911-4954-9066-8969-D29BAB52F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658255" cy="3304117"/>
          </a:xfrm>
        </p:spPr>
        <p:txBody>
          <a:bodyPr/>
          <a:lstStyle/>
          <a:p>
            <a:r>
              <a:rPr lang="en-US" dirty="0"/>
              <a:t>Most people (68%) drive alone to work</a:t>
            </a:r>
          </a:p>
          <a:p>
            <a:r>
              <a:rPr lang="en-US" dirty="0"/>
              <a:t>In 2022, 20% of people worked from home; 2% of people took transit to work</a:t>
            </a:r>
          </a:p>
          <a:p>
            <a:r>
              <a:rPr lang="en-US" dirty="0"/>
              <a:t>Crashes occur and people are concerned about road safety</a:t>
            </a:r>
          </a:p>
          <a:p>
            <a:r>
              <a:rPr lang="en-US" dirty="0"/>
              <a:t>Walkability (and </a:t>
            </a:r>
            <a:r>
              <a:rPr lang="en-US" dirty="0" err="1"/>
              <a:t>bikeability</a:t>
            </a:r>
            <a:r>
              <a:rPr lang="en-US" dirty="0"/>
              <a:t>) is important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B94F00-69A7-8F54-2307-BB0DBB9BF6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02" t="80373" r="60724" b="4072"/>
          <a:stretch/>
        </p:blipFill>
        <p:spPr>
          <a:xfrm>
            <a:off x="5486400" y="5507962"/>
            <a:ext cx="2209801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7516B58-89B9-A607-83F7-6CFC891AED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10219" y="331959"/>
            <a:ext cx="3399710" cy="506241"/>
          </a:xfrm>
          <a:solidFill>
            <a:schemeClr val="bg1">
              <a:alpha val="50196"/>
            </a:schemeClr>
          </a:solidFill>
        </p:spPr>
        <p:txBody>
          <a:bodyPr/>
          <a:lstStyle/>
          <a:p>
            <a:r>
              <a:rPr lang="en-US" dirty="0"/>
              <a:t>Sidewalk Gap Analysis</a:t>
            </a:r>
          </a:p>
        </p:txBody>
      </p:sp>
    </p:spTree>
    <p:extLst>
      <p:ext uri="{BB962C8B-B14F-4D97-AF65-F5344CB8AC3E}">
        <p14:creationId xmlns:p14="http://schemas.microsoft.com/office/powerpoint/2010/main" val="1426363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F03CF-3878-7DB8-3098-49C2AE08B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0AA2D-06AA-5CC9-2834-EAB473082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863" y="1752600"/>
            <a:ext cx="4734455" cy="576262"/>
          </a:xfrm>
        </p:spPr>
        <p:txBody>
          <a:bodyPr/>
          <a:lstStyle/>
          <a:p>
            <a:r>
              <a:rPr lang="en-US" dirty="0"/>
              <a:t>Goals and Recommendations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753FD-1826-4AA4-5EDE-EBA1CEFED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44" y="2328863"/>
            <a:ext cx="6029856" cy="4529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b="1" dirty="0"/>
              <a:t>Goal: Improve road safety and slow vehicle travel speeds through residential neighborhoods.</a:t>
            </a:r>
          </a:p>
          <a:p>
            <a:r>
              <a:rPr lang="en-US" sz="1200" dirty="0"/>
              <a:t>Identify common high-speed streets and install traffic calming strategies .</a:t>
            </a:r>
          </a:p>
          <a:p>
            <a:pPr marL="0" indent="0">
              <a:buNone/>
            </a:pPr>
            <a:r>
              <a:rPr lang="en-US" sz="1200" b="1" dirty="0"/>
              <a:t>Goal: Ensure safe and accessible pedestrian and bicyclist connections between the township’s residential areas and priority walkability areas.</a:t>
            </a:r>
          </a:p>
          <a:p>
            <a:r>
              <a:rPr lang="en-US" sz="1200" dirty="0"/>
              <a:t>Continue to pursue opportunities to expand and improve the sidewalk network and to implement intersection crossing safety improvements.</a:t>
            </a:r>
          </a:p>
          <a:p>
            <a:r>
              <a:rPr lang="en-US" sz="1200" dirty="0"/>
              <a:t>Ensure safe and convenient bicycling routes to destinations</a:t>
            </a:r>
          </a:p>
          <a:p>
            <a:pPr marL="0" indent="0">
              <a:buNone/>
            </a:pPr>
            <a:r>
              <a:rPr lang="en-US" sz="1200" b="1" dirty="0"/>
              <a:t>Goal: Encourage the use of public transportation.</a:t>
            </a:r>
          </a:p>
          <a:p>
            <a:r>
              <a:rPr lang="en-US" sz="1200" dirty="0"/>
              <a:t>Install pedestrian connections with wayfinding signage to train stations.</a:t>
            </a:r>
          </a:p>
          <a:p>
            <a:r>
              <a:rPr lang="en-US" sz="1200" dirty="0"/>
              <a:t>Encourage suitable transit-oriented development within walking distance to the SEPTA regional rail stations.</a:t>
            </a:r>
          </a:p>
          <a:p>
            <a:r>
              <a:rPr lang="en-US" sz="1200" dirty="0"/>
              <a:t>Encourage bus stop improvements during land developments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B552AF-B4B9-C1CE-1348-121367BF74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112"/>
          <a:stretch/>
        </p:blipFill>
        <p:spPr>
          <a:xfrm>
            <a:off x="6705600" y="343931"/>
            <a:ext cx="5451260" cy="5853834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21C0202-9B4B-8263-84DC-8225432C58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05600" y="-16392"/>
            <a:ext cx="2912617" cy="506241"/>
          </a:xfrm>
          <a:solidFill>
            <a:schemeClr val="bg1">
              <a:alpha val="50196"/>
            </a:schemeClr>
          </a:solidFill>
        </p:spPr>
        <p:txBody>
          <a:bodyPr/>
          <a:lstStyle/>
          <a:p>
            <a:r>
              <a:rPr lang="en-US" dirty="0"/>
              <a:t>Walkability Analysis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FCBE69A-56D8-A2B5-5F8C-375A6278A847}"/>
              </a:ext>
            </a:extLst>
          </p:cNvPr>
          <p:cNvSpPr txBox="1">
            <a:spLocks/>
          </p:cNvSpPr>
          <p:nvPr/>
        </p:nvSpPr>
        <p:spPr>
          <a:xfrm>
            <a:off x="675744" y="748956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Transportation</a:t>
            </a:r>
            <a:br>
              <a:rPr lang="en-US" dirty="0"/>
            </a:br>
            <a:r>
              <a:rPr lang="en-US" sz="2400" dirty="0"/>
              <a:t>Provide for safe mobility and connections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5574067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4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195736"/>
      </a:accent1>
      <a:accent2>
        <a:srgbClr val="F1DEB2"/>
      </a:accent2>
      <a:accent3>
        <a:srgbClr val="004E95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Custom 1">
      <a:majorFont>
        <a:latin typeface="Berkeley LT"/>
        <a:ea typeface=""/>
        <a:cs typeface=""/>
      </a:majorFont>
      <a:minorFont>
        <a:latin typeface="Arial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99908DE34A6340BD227368C630D8C8" ma:contentTypeVersion="13" ma:contentTypeDescription="Create a new document." ma:contentTypeScope="" ma:versionID="3df7bac7b5ca80f4a9dfdc0c7206da14">
  <xsd:schema xmlns:xsd="http://www.w3.org/2001/XMLSchema" xmlns:xs="http://www.w3.org/2001/XMLSchema" xmlns:p="http://schemas.microsoft.com/office/2006/metadata/properties" xmlns:ns2="9362815c-02be-400e-bf61-e42c9072c9ee" xmlns:ns3="a76d69c8-dec1-4c0b-b849-510150695b70" targetNamespace="http://schemas.microsoft.com/office/2006/metadata/properties" ma:root="true" ma:fieldsID="53b15d9a73650c5bcb222676ecc6185e" ns2:_="" ns3:_="">
    <xsd:import namespace="9362815c-02be-400e-bf61-e42c9072c9ee"/>
    <xsd:import namespace="a76d69c8-dec1-4c0b-b849-510150695b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62815c-02be-400e-bf61-e42c9072c9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d801c2c-4a76-41ce-9e90-3777fd766e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6d69c8-dec1-4c0b-b849-510150695b7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cc7ef91-2282-4873-9444-941bd86de1ef}" ma:internalName="TaxCatchAll" ma:showField="CatchAllData" ma:web="a76d69c8-dec1-4c0b-b849-510150695b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362815c-02be-400e-bf61-e42c9072c9ee">
      <Terms xmlns="http://schemas.microsoft.com/office/infopath/2007/PartnerControls"/>
    </lcf76f155ced4ddcb4097134ff3c332f>
    <TaxCatchAll xmlns="a76d69c8-dec1-4c0b-b849-510150695b70" xsi:nil="true"/>
  </documentManagement>
</p:properties>
</file>

<file path=customXml/itemProps1.xml><?xml version="1.0" encoding="utf-8"?>
<ds:datastoreItem xmlns:ds="http://schemas.openxmlformats.org/officeDocument/2006/customXml" ds:itemID="{D6F0501A-D06B-4D1C-AEA5-42EE7BEF8DC5}"/>
</file>

<file path=customXml/itemProps2.xml><?xml version="1.0" encoding="utf-8"?>
<ds:datastoreItem xmlns:ds="http://schemas.openxmlformats.org/officeDocument/2006/customXml" ds:itemID="{049635AA-885E-4C1A-9C70-7344F2A8DFB6}"/>
</file>

<file path=customXml/itemProps3.xml><?xml version="1.0" encoding="utf-8"?>
<ds:datastoreItem xmlns:ds="http://schemas.openxmlformats.org/officeDocument/2006/customXml" ds:itemID="{EAD23097-8132-45AA-B2AB-31F54521DF02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3747</TotalTime>
  <Words>856</Words>
  <Application>Microsoft Office PowerPoint</Application>
  <PresentationFormat>Widescreen</PresentationFormat>
  <Paragraphs>113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Berkeley LT</vt:lpstr>
      <vt:lpstr>Calibri</vt:lpstr>
      <vt:lpstr>Wingdings 3</vt:lpstr>
      <vt:lpstr>Facet</vt:lpstr>
      <vt:lpstr>Lower Gwynedd  Comprehensive Plan _______________ Summary, Goals, and Recommendations</vt:lpstr>
      <vt:lpstr>What is a Comprehensive Plan?</vt:lpstr>
      <vt:lpstr>Planning Process</vt:lpstr>
      <vt:lpstr>Public Engagement</vt:lpstr>
      <vt:lpstr>Plan Organization and Topics Covered</vt:lpstr>
      <vt:lpstr>Future Land Use Map</vt:lpstr>
      <vt:lpstr>Implementation Plan</vt:lpstr>
      <vt:lpstr>Transportation Provide for safe mobility and connections</vt:lpstr>
      <vt:lpstr>PowerPoint Presentation</vt:lpstr>
      <vt:lpstr>Open Space, Trails, and Parks Protect Community Assets</vt:lpstr>
      <vt:lpstr>Open Space, Trails, and Parks Protect Community Assets</vt:lpstr>
      <vt:lpstr>Bethlehem Pike Focus Area Study Strategies to revive the commercial corridor</vt:lpstr>
      <vt:lpstr>PowerPoint Presentation</vt:lpstr>
      <vt:lpstr>Bethlehem Pike Focus Area Study Strategies to revive the commercial corridor</vt:lpstr>
      <vt:lpstr>What’s Next: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Nygard, Anne</dc:creator>
  <cp:lastModifiedBy>Jamie Worman</cp:lastModifiedBy>
  <cp:revision>190</cp:revision>
  <cp:lastPrinted>2024-02-12T16:13:40Z</cp:lastPrinted>
  <dcterms:created xsi:type="dcterms:W3CDTF">2022-09-27T19:09:19Z</dcterms:created>
  <dcterms:modified xsi:type="dcterms:W3CDTF">2025-03-19T19:44:42Z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0x0101009199908DE34A6340BD227368C630D8C8</vt:lpwstr>
  </property>
</Properties>
</file>